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4630400" cy="8229600"/>
  <p:notesSz cx="8229600" cy="14630400"/>
  <p:embeddedFontLst>
    <p:embeddedFont>
      <p:font typeface="Alexandria Semi Bold" panose="020B0604020202020204" charset="-78"/>
      <p:regular r:id="rId11"/>
    </p:embeddedFont>
    <p:embeddedFont>
      <p:font typeface="Sora Light" panose="020B0604020202020204" charset="0"/>
      <p:regular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582216"/>
            <a:ext cx="7666196" cy="479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00"/>
              </a:lnSpc>
              <a:buNone/>
            </a:pPr>
            <a:r>
              <a:rPr lang="en-US" sz="6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Navigating the Agile Transition: From Waterfall to Adaptive Excellence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38902" y="5689878"/>
            <a:ext cx="7666196" cy="1350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Considering the leap from Waterfall to Agile? It's a journey of transformation and growth. This presentation explores key considerations, challenges, and strategies for a successful Agile adoption.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8902" y="7293650"/>
            <a:ext cx="337780" cy="337780"/>
          </a:xfrm>
          <a:prstGeom prst="roundRect">
            <a:avLst>
              <a:gd name="adj" fmla="val 27068167"/>
            </a:avLst>
          </a:prstGeom>
          <a:solidFill>
            <a:srgbClr val="C278D2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5581" y="7413784"/>
            <a:ext cx="14430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182172" y="7277933"/>
            <a:ext cx="319385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50" b="1" dirty="0">
                <a:solidFill>
                  <a:srgbClr val="3B3535"/>
                </a:solidFill>
                <a:latin typeface="Sora Bold" pitchFamily="34" charset="0"/>
                <a:ea typeface="Sora Bold" pitchFamily="34" charset="-122"/>
                <a:cs typeface="Sora Bold" pitchFamily="34" charset="-120"/>
              </a:rPr>
              <a:t>by Srinivasa Chinnappa</a:t>
            </a:r>
            <a:endParaRPr lang="en-US" sz="2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412" y="641509"/>
            <a:ext cx="7511177" cy="1534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Assessing Your Agile Readiness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16412" y="2788444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6435" y="2866668"/>
            <a:ext cx="14478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574483" y="2788444"/>
            <a:ext cx="390894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Organizational Flexibility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74483" y="3311962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Evaluate your company's size and adaptability. Agile thrives in flexible environments.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6412" y="4553902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8812" y="4632127"/>
            <a:ext cx="219908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574483" y="4553902"/>
            <a:ext cx="3496032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Agile Progress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574483" y="5077420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 where you stand on the Agile journey. Have you taken initial steps?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16412" y="6319361"/>
            <a:ext cx="524828" cy="524828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8693" y="6397585"/>
            <a:ext cx="220266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574483" y="6319361"/>
            <a:ext cx="306943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Team Adaptability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74483" y="6842879"/>
            <a:ext cx="6753106" cy="74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Gauge your team's ability to embrace change. Agile requires an open mindset.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70058"/>
            <a:ext cx="10270331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Scope of Agile Implementation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79928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Partial Adoption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45210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Agile in specific departments or projects. This allows for controlled experimentation.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99284"/>
            <a:ext cx="3721656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Full Organization Shift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452104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 the entire company culture. This requires significant commitment but offers comprehensive benefits.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782" y="740926"/>
            <a:ext cx="7686437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Embracing the Agile Mindset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29653" y="2422922"/>
            <a:ext cx="22860" cy="5065752"/>
          </a:xfrm>
          <a:prstGeom prst="roundRect">
            <a:avLst>
              <a:gd name="adj" fmla="val 382574"/>
            </a:avLst>
          </a:prstGeom>
          <a:solidFill>
            <a:srgbClr val="BBC2DC"/>
          </a:solidFill>
          <a:ln/>
        </p:spPr>
      </p:sp>
      <p:sp>
        <p:nvSpPr>
          <p:cNvPr id="5" name="Shape 2"/>
          <p:cNvSpPr/>
          <p:nvPr/>
        </p:nvSpPr>
        <p:spPr>
          <a:xfrm>
            <a:off x="1252478" y="2879884"/>
            <a:ext cx="728782" cy="22860"/>
          </a:xfrm>
          <a:prstGeom prst="roundRect">
            <a:avLst>
              <a:gd name="adj" fmla="val 382574"/>
            </a:avLst>
          </a:prstGeom>
          <a:solidFill>
            <a:srgbClr val="BBC2DC"/>
          </a:solidFill>
          <a:ln/>
        </p:spPr>
      </p:sp>
      <p:sp>
        <p:nvSpPr>
          <p:cNvPr id="6" name="Shape 3"/>
          <p:cNvSpPr/>
          <p:nvPr/>
        </p:nvSpPr>
        <p:spPr>
          <a:xfrm>
            <a:off x="806827" y="2657118"/>
            <a:ext cx="468511" cy="46851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6491" y="2727008"/>
            <a:ext cx="12918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6345" y="2631043"/>
            <a:ext cx="273974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Beyond Process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86345" y="3098363"/>
            <a:ext cx="6228874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Understand that Agile is more than procedures. It's a philosophy of adaptability and continuous improvement.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2478" y="4637842"/>
            <a:ext cx="728782" cy="22860"/>
          </a:xfrm>
          <a:prstGeom prst="roundRect">
            <a:avLst>
              <a:gd name="adj" fmla="val 382574"/>
            </a:avLst>
          </a:prstGeom>
          <a:solidFill>
            <a:srgbClr val="BBC2DC"/>
          </a:solidFill>
          <a:ln/>
        </p:spPr>
      </p:sp>
      <p:sp>
        <p:nvSpPr>
          <p:cNvPr id="11" name="Shape 8"/>
          <p:cNvSpPr/>
          <p:nvPr/>
        </p:nvSpPr>
        <p:spPr>
          <a:xfrm>
            <a:off x="806827" y="4415076"/>
            <a:ext cx="468511" cy="46851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2915" y="4484965"/>
            <a:ext cx="19621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6345" y="4389001"/>
            <a:ext cx="294310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Collaborative Culture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86345" y="4856321"/>
            <a:ext cx="6228874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Foster open communication and teamwork. Break down silos between departments.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2478" y="6395799"/>
            <a:ext cx="728782" cy="22860"/>
          </a:xfrm>
          <a:prstGeom prst="roundRect">
            <a:avLst>
              <a:gd name="adj" fmla="val 382574"/>
            </a:avLst>
          </a:prstGeom>
          <a:solidFill>
            <a:srgbClr val="BBC2DC"/>
          </a:solidFill>
          <a:ln/>
        </p:spPr>
      </p:sp>
      <p:sp>
        <p:nvSpPr>
          <p:cNvPr id="16" name="Shape 13"/>
          <p:cNvSpPr/>
          <p:nvPr/>
        </p:nvSpPr>
        <p:spPr>
          <a:xfrm>
            <a:off x="806827" y="6173033"/>
            <a:ext cx="468511" cy="468511"/>
          </a:xfrm>
          <a:prstGeom prst="roundRect">
            <a:avLst>
              <a:gd name="adj" fmla="val 1866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2796" y="6242923"/>
            <a:ext cx="196572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6345" y="6146959"/>
            <a:ext cx="3907036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Customer-Centric Approach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86345" y="6614279"/>
            <a:ext cx="6228874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Prioritize delivering value to customers. Embrace feedback and iterate based on user needs.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5452" y="594717"/>
            <a:ext cx="7633097" cy="1419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Navigating Role Transitions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5452" y="1395663"/>
            <a:ext cx="7633097" cy="2021305"/>
          </a:xfrm>
          <a:prstGeom prst="roundRect">
            <a:avLst>
              <a:gd name="adj" fmla="val 55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8813" y="1719539"/>
            <a:ext cx="5020270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Project Manager to Product Owner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8813" y="2276074"/>
            <a:ext cx="71863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Shift focus from task management to product vision and stakeholder communication.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5451" y="3718799"/>
            <a:ext cx="7633097" cy="2021305"/>
          </a:xfrm>
          <a:prstGeom prst="roundRect">
            <a:avLst>
              <a:gd name="adj" fmla="val 55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8813" y="4399121"/>
            <a:ext cx="3719989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Scrum Master Emergence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8813" y="4883468"/>
            <a:ext cx="71863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Introduce this new role to facilitate Agile processes and remove team obstacles.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452" y="6013133"/>
            <a:ext cx="7633097" cy="2021305"/>
          </a:xfrm>
          <a:prstGeom prst="roundRect">
            <a:avLst>
              <a:gd name="adj" fmla="val 559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8813" y="6236494"/>
            <a:ext cx="4326493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Team Member Empowerment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8813" y="6720840"/>
            <a:ext cx="718637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Encourage self-organization and cross-functional skill development within the team.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839AA-0983-0F9B-0FDC-997B59B8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58" y="1287379"/>
            <a:ext cx="5435874" cy="68098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327" y="696397"/>
            <a:ext cx="7652147" cy="1402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Overcoming Common Challenges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27" y="2418159"/>
            <a:ext cx="1065609" cy="1704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7619" y="2631281"/>
            <a:ext cx="280427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Trust Building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17619" y="3109555"/>
            <a:ext cx="626685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Foster collaboration between business and development teams through regular interactions and transparency.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27" y="4123134"/>
            <a:ext cx="1065609" cy="17049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7619" y="4336256"/>
            <a:ext cx="280427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Supplier Relations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17619" y="4814530"/>
            <a:ext cx="626685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 external partnerships to fit Agile methodologies. Communicate new expectations clearly.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27" y="5828109"/>
            <a:ext cx="1065609" cy="17049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7619" y="6041231"/>
            <a:ext cx="307645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Governance Concerns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17619" y="6519504"/>
            <a:ext cx="6832307" cy="1469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 Agile-friendly compliance processes. Balance flexibility with necessary oversight.</a:t>
            </a:r>
            <a:endParaRPr lang="en-US"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5B14D-0035-2E32-CADC-4FABFD48700C}"/>
              </a:ext>
            </a:extLst>
          </p:cNvPr>
          <p:cNvSpPr txBox="1"/>
          <p:nvPr/>
        </p:nvSpPr>
        <p:spPr>
          <a:xfrm>
            <a:off x="12813632" y="7832558"/>
            <a:ext cx="15520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9160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Agile Estimation and Planning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893695"/>
            <a:ext cx="7415927" cy="4436745"/>
          </a:xfrm>
          <a:prstGeom prst="roundRect">
            <a:avLst>
              <a:gd name="adj" fmla="val 233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90893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306466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Concept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064669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 Approach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06466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Agile Approach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4010501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4166235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 Estimation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4166235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Hours/Days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416623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Story Points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5112068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5267801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Planning Horizon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526780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Long-term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52678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Short Sprints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6213634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3327" y="636936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Flexibility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078397" y="636936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Fixed Scope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1539657" y="6369368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Adaptive Planning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E3D050-DF24-D39D-B51B-51D4BAEBD0AC}"/>
              </a:ext>
            </a:extLst>
          </p:cNvPr>
          <p:cNvSpPr/>
          <p:nvPr/>
        </p:nvSpPr>
        <p:spPr>
          <a:xfrm>
            <a:off x="620554" y="629483"/>
            <a:ext cx="79028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Keys to Successful Agile Transformation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4" y="2283917"/>
            <a:ext cx="443270" cy="443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839" y="2828686"/>
            <a:ext cx="233553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Leadership Support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52906" y="3080861"/>
            <a:ext cx="790289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Secure buy-in from top management. Their commitment drives organizational change.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4" y="3896439"/>
            <a:ext cx="443270" cy="443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554" y="4516993"/>
            <a:ext cx="246126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Continuous Learning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554" y="4915019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Invest in Agile training and coaching. Knowledge empowers teams to embrace new methodologies.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4" y="6014204"/>
            <a:ext cx="443270" cy="443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554" y="6634758"/>
            <a:ext cx="2968347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Patience and Persistence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554" y="7032784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Understand that transformation takes time. Celebrate small wins and learn from setbacks.</a:t>
            </a:r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B4A99-A07A-63C7-93C0-9052F1BDD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87" y="228600"/>
            <a:ext cx="6263991" cy="79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Custom</PresentationFormat>
  <Paragraphs>70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Alexandria Semi Bold</vt:lpstr>
      <vt:lpstr>Sora Bold</vt:lpstr>
      <vt:lpstr>Sora Medium</vt:lpstr>
      <vt:lpstr>Sora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Srinivasa Chinnappa</cp:lastModifiedBy>
  <cp:revision>3</cp:revision>
  <dcterms:created xsi:type="dcterms:W3CDTF">2024-10-16T18:20:08Z</dcterms:created>
  <dcterms:modified xsi:type="dcterms:W3CDTF">2024-10-16T18:35:32Z</dcterms:modified>
</cp:coreProperties>
</file>